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506" r:id="rId2"/>
    <p:sldId id="305" r:id="rId3"/>
    <p:sldId id="614" r:id="rId4"/>
    <p:sldId id="609" r:id="rId5"/>
    <p:sldId id="492" r:id="rId6"/>
    <p:sldId id="615" r:id="rId7"/>
    <p:sldId id="616" r:id="rId8"/>
    <p:sldId id="747" r:id="rId9"/>
    <p:sldId id="754" r:id="rId10"/>
    <p:sldId id="659" r:id="rId11"/>
    <p:sldId id="753" r:id="rId12"/>
    <p:sldId id="750" r:id="rId13"/>
    <p:sldId id="751" r:id="rId14"/>
    <p:sldId id="483" r:id="rId15"/>
    <p:sldId id="749" r:id="rId16"/>
    <p:sldId id="656" r:id="rId17"/>
    <p:sldId id="642" r:id="rId18"/>
    <p:sldId id="661" r:id="rId19"/>
    <p:sldId id="662" r:id="rId20"/>
    <p:sldId id="663" r:id="rId21"/>
    <p:sldId id="744" r:id="rId22"/>
    <p:sldId id="574" r:id="rId23"/>
    <p:sldId id="577" r:id="rId24"/>
    <p:sldId id="471" r:id="rId25"/>
    <p:sldId id="594" r:id="rId26"/>
    <p:sldId id="668" r:id="rId27"/>
    <p:sldId id="565" r:id="rId28"/>
    <p:sldId id="670" r:id="rId29"/>
    <p:sldId id="36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17" autoAdjust="0"/>
    <p:restoredTop sz="60608" autoAdjust="0"/>
  </p:normalViewPr>
  <p:slideViewPr>
    <p:cSldViewPr snapToGrid="0">
      <p:cViewPr varScale="1">
        <p:scale>
          <a:sx n="151" d="100"/>
          <a:sy n="151" d="100"/>
        </p:scale>
        <p:origin x="224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7DEB0-5AA4-49C7-B0AD-AD047A002C4C}" type="datetimeFigureOut">
              <a:rPr lang="en-US" smtClean="0"/>
              <a:t>1/29/20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4D32B-0177-4B34-AE20-6C7270561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4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377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727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F6D9EC4B-4B1B-C943-AC65-9B214A1C3B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61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Calendar, Activities List, and Assignments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36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Grace period until Monday morning a 6am 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385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706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git clone https://</a:t>
            </a:r>
            <a:r>
              <a:rPr lang="en-US" sz="1000" dirty="0" err="1"/>
              <a:t>github.com</a:t>
            </a:r>
            <a:r>
              <a:rPr lang="en-US" sz="1000" dirty="0"/>
              <a:t>/</a:t>
            </a:r>
            <a:r>
              <a:rPr lang="en-US" sz="1000" dirty="0" err="1"/>
              <a:t>EricJPogueCourses</a:t>
            </a:r>
            <a:r>
              <a:rPr lang="en-US" sz="1000" dirty="0"/>
              <a:t>/OOP-</a:t>
            </a:r>
            <a:r>
              <a:rPr lang="en-US" sz="1000" dirty="0" err="1"/>
              <a:t>ExampleCode.git</a:t>
            </a: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301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110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518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Agile Team Commitments</a:t>
            </a:r>
          </a:p>
          <a:p>
            <a:pPr marL="0" indent="0">
              <a:buNone/>
            </a:pPr>
            <a:r>
              <a:rPr lang="en-US" sz="1200" dirty="0"/>
              <a:t>Everyone is a team member and is responsible for the work getting done</a:t>
            </a:r>
          </a:p>
          <a:p>
            <a:pPr marL="0" indent="0">
              <a:buNone/>
            </a:pPr>
            <a:r>
              <a:rPr lang="en-US" sz="1200" dirty="0"/>
              <a:t>we don’t need no titles or positions</a:t>
            </a:r>
          </a:p>
          <a:p>
            <a:pPr marL="0" indent="0">
              <a:buNone/>
            </a:pPr>
            <a:r>
              <a:rPr lang="en-US" sz="1200" dirty="0"/>
              <a:t>self-organizing</a:t>
            </a:r>
          </a:p>
          <a:p>
            <a:pPr marL="0" indent="0">
              <a:buNone/>
            </a:pPr>
            <a:r>
              <a:rPr lang="en-US" sz="1200" dirty="0"/>
              <a:t>we will make our own commitments</a:t>
            </a:r>
          </a:p>
          <a:p>
            <a:pPr marL="0" indent="0">
              <a:buNone/>
            </a:pPr>
            <a:r>
              <a:rPr lang="en-US" sz="1200" dirty="0"/>
              <a:t>transparency (let’s share the information)</a:t>
            </a:r>
          </a:p>
          <a:p>
            <a:pPr marL="0" indent="0">
              <a:buNone/>
            </a:pPr>
            <a:r>
              <a:rPr lang="en-US" sz="1200" dirty="0"/>
              <a:t>flexible/organic teams, organic architecture (minimal appropriate documentation/standards)</a:t>
            </a:r>
          </a:p>
          <a:p>
            <a:pPr marL="0" indent="0">
              <a:buNone/>
            </a:pPr>
            <a:r>
              <a:rPr lang="en-US" sz="1200" dirty="0"/>
              <a:t>no contracts (let’s talk it over)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801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491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hope everyone had a wonderful holiday and is coming back recharged and ready for a new semester.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053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7526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possible exception would be non-proportional based fonts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508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to stop </a:t>
            </a:r>
            <a:r>
              <a:rPr lang="en-US" dirty="0" err="1"/>
              <a:t>zsh</a:t>
            </a:r>
            <a:r>
              <a:rPr lang="en-US" dirty="0"/>
              <a:t> beeps:</a:t>
            </a:r>
          </a:p>
          <a:p>
            <a:r>
              <a:rPr lang="en-US" dirty="0" err="1"/>
              <a:t>unsetopt</a:t>
            </a:r>
            <a:r>
              <a:rPr lang="en-US" dirty="0"/>
              <a:t> BEEP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setopt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BEEP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9716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0858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530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8227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Our procedural (C) implementation of BMI would be a great example of Immobility… maybe a good example of  all three of these.  </a:t>
            </a:r>
          </a:p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63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Respectful Communication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926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79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Optimism &amp; Good-natured Humor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139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Calendar, Activities List, and Assignments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818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Grace period until Monday morning a 6am 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56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244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Calendar, Activities List, and Assignments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24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79CA-5593-44B9-9585-5A7B08973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E673A-A12E-4EAE-AAEE-1D8C33B97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0A690-A5A9-42A5-957B-F2043430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48F73-40C8-4265-B665-988DFC4ED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18BEF-A0EA-4B00-B92A-31BD5EA0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0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0A69-0A96-4408-918B-852C2388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8B5C5-5982-4F25-BF80-70A68DCD7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1C0DD-D1D4-451C-BF1E-F37CA37C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31F2-3E3C-47BF-8B74-C37BA0DD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682A-A511-4060-AAD3-319915F8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BE9592-4564-44CF-B146-ABA3624CF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E50E9-A590-46E1-B22A-4BA751B75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8E949-42D9-4FCC-AAF3-EFB914BE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3ABB1-B5C4-4B83-BF75-02D3BBA0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72D29-A262-47C0-9FDC-2EE0780D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7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B57A-183D-4B36-9232-552CD479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0C98B-E3AB-45A4-A3E1-FF422E285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B8398-2635-4C1D-9564-19BA39C3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9543-AD96-46BC-8DF7-8D3A431C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41951-E228-421B-B28B-A22DED09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8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6655-2C75-4449-B634-FB2919A1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49C01-BA41-4848-89BE-AEBD93EC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4383-F8B1-435B-BBF7-82BF7331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BF78A-8E6A-4777-828A-7D4D21D8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4756-2709-41FD-88D4-E95D8564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1BDA-7A16-461F-9C8A-4B7C940E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7449F-FB5B-4BA4-86FD-F61EAFAC9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406EE-9A59-4BAD-AF1C-D47A03001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4744E-2FCD-4385-BC54-467012E27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1EDA2-C9E2-4C4E-A16E-24760B77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5CB8C-065A-4771-8014-F924C9A7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7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F573-D3B3-41CF-83F4-FB0F1647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6BC6E-3A34-4FC8-9590-CFFCBE7A4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2EE51-3653-4E27-A438-2A59EB999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1A0ED-D53F-4A9D-9260-E6196201D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D368D-018B-4D8D-97BA-7EA4B5A10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6B6CC1-883C-4C1E-9BAD-C19C13B6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1A70F-1E03-456D-8F68-D9D440D9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F6B607-F078-4C1F-A38F-1D01E074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38F5-2814-457A-B867-83EA39B6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6261F-9A9E-4B99-B9FE-B00381CB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28554-E12A-4C0E-A2CD-1F7E7901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EDE96-8BAE-4BD2-8359-AB9A4F1D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4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4D235-B521-434F-9C3A-7CE875F0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EB77C-E2C4-4B20-ADA3-6063C1E3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0CBED-9E87-451E-B4D8-6D08340C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F71D-6F99-4644-9C32-F273FFE40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D05EF-C2B9-456F-8835-AC3B30EC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F5425-39B1-448C-8C09-17379C375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BA82B-3112-4EFF-AC26-2E53642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06351-6F3F-4F91-83A9-98E77363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C2999-BD87-4680-BD2C-CB3D582E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7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0D97-8169-48FD-9147-8032374D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4B0208-ECE4-4EC6-8863-4F0A678DC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18575-E703-4582-85F8-8E9B25B79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62DF0-4906-4B3E-BFDB-1D097C8B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B56B4-594C-41A7-9BB0-DDD2A8B01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95E30-F343-40B8-BCB6-C1A66C3E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E1329-2699-44E1-85C9-6B4F2B3C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40CC9-D7DA-4EED-A52B-F8230F313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5B572-3054-4639-B241-E9DD97237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2E0E1-344B-4E26-B5AD-CE86AB802485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87CDE-CC99-473F-8F62-749AA3E6D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558F-BCFA-4DF9-8CEB-3521E11E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6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emf"/><Relationship Id="rId4" Type="http://schemas.openxmlformats.org/officeDocument/2006/relationships/package" Target="../embeddings/Microsoft_Excel_Worksheet.xlsx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/index.php?curid=44894952" TargetMode="External"/><Relationship Id="rId5" Type="http://schemas.openxmlformats.org/officeDocument/2006/relationships/hyperlink" Target="https://creativecommons.org/licenses/by-sa/4.0" TargetMode="External"/><Relationship Id="rId4" Type="http://schemas.openxmlformats.org/officeDocument/2006/relationships/hyperlink" Target="file:///./commons.wikimedia.org/w/index.php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/index.php?curid=44894952" TargetMode="External"/><Relationship Id="rId5" Type="http://schemas.openxmlformats.org/officeDocument/2006/relationships/hyperlink" Target="https://creativecommons.org/licenses/by-sa/4.0" TargetMode="External"/><Relationship Id="rId4" Type="http://schemas.openxmlformats.org/officeDocument/2006/relationships/hyperlink" Target="file:///./commons.wikimedia.org/w/index.php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ate.com/articles/technology/technology/2011/01/space_invaders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cs/setup/mac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/index.php?curid=44894952" TargetMode="External"/><Relationship Id="rId5" Type="http://schemas.openxmlformats.org/officeDocument/2006/relationships/hyperlink" Target="https://creativecommons.org/licenses/by-sa/4.0" TargetMode="External"/><Relationship Id="rId4" Type="http://schemas.openxmlformats.org/officeDocument/2006/relationships/hyperlink" Target="file:///./commons.wikimedia.org/w/index.ph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Discussion &amp; Lecture Session</a:t>
            </a:r>
            <a:br>
              <a:rPr lang="en-US" sz="3600" dirty="0"/>
            </a:br>
            <a:r>
              <a:rPr lang="en-US" sz="3600" dirty="0"/>
              <a:t>Sound &amp; Recording Check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3219"/>
            <a:ext cx="10718950" cy="4839358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Remote participants:</a:t>
            </a:r>
          </a:p>
          <a:p>
            <a:pPr>
              <a:spcBef>
                <a:spcPts val="1800"/>
              </a:spcBef>
            </a:pPr>
            <a:r>
              <a:rPr lang="en-US" sz="2000" dirty="0"/>
              <a:t>Log into Join.me</a:t>
            </a:r>
          </a:p>
          <a:p>
            <a:pPr>
              <a:spcBef>
                <a:spcPts val="1800"/>
              </a:spcBef>
            </a:pPr>
            <a:r>
              <a:rPr lang="en-US" sz="2000" dirty="0"/>
              <a:t>Announce yourself and provide your name on the phone and/or in the chat session</a:t>
            </a:r>
          </a:p>
          <a:p>
            <a:pPr>
              <a:spcBef>
                <a:spcPts val="1800"/>
              </a:spcBef>
            </a:pPr>
            <a:r>
              <a:rPr lang="en-US" sz="2000" dirty="0"/>
              <a:t>For Screen Sharing utilize your computer</a:t>
            </a:r>
          </a:p>
          <a:p>
            <a:pPr>
              <a:spcBef>
                <a:spcPts val="1800"/>
              </a:spcBef>
            </a:pPr>
            <a:r>
              <a:rPr lang="en-US" sz="2000" dirty="0"/>
              <a:t>For conference call audio utilize your computer speakers and microphone OR dial into the session with your mobile phone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Onsite participants:</a:t>
            </a:r>
          </a:p>
          <a:p>
            <a:pPr>
              <a:spcBef>
                <a:spcPts val="1800"/>
              </a:spcBef>
            </a:pPr>
            <a:r>
              <a:rPr lang="en-US" sz="2000" dirty="0"/>
              <a:t>Sit in a good spot near the “speaker phone” if possible</a:t>
            </a:r>
          </a:p>
          <a:p>
            <a:pPr>
              <a:spcBef>
                <a:spcPts val="1800"/>
              </a:spcBef>
            </a:pPr>
            <a:r>
              <a:rPr lang="en-US" sz="2000" dirty="0"/>
              <a:t>Optionally sign into Join.me… but make sure that your microphone and speakers are muted/off</a:t>
            </a:r>
          </a:p>
          <a:p>
            <a:pPr marL="0" indent="0">
              <a:spcBef>
                <a:spcPts val="1800"/>
              </a:spcBef>
              <a:buNone/>
            </a:pPr>
            <a:endParaRPr lang="en-US" sz="2000" dirty="0"/>
          </a:p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Test recording by starting recording and then stop recording after a few seconds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Check recording sound when video is released by Join.me</a:t>
            </a:r>
          </a:p>
        </p:txBody>
      </p:sp>
    </p:spTree>
    <p:extLst>
      <p:ext uri="{BB962C8B-B14F-4D97-AF65-F5344CB8AC3E}">
        <p14:creationId xmlns:p14="http://schemas.microsoft.com/office/powerpoint/2010/main" val="3027204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7798F3D-EA7E-E541-997C-D0F767483F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8643635"/>
              </p:ext>
            </p:extLst>
          </p:nvPr>
        </p:nvGraphicFramePr>
        <p:xfrm>
          <a:off x="3651250" y="1677988"/>
          <a:ext cx="4889500" cy="400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Worksheet" r:id="rId4" imgW="4889500" imgH="4000500" progId="Excel.Sheet.12">
                  <p:embed/>
                </p:oleObj>
              </mc:Choice>
              <mc:Fallback>
                <p:oleObj name="Worksheet" r:id="rId4" imgW="4889500" imgH="40005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51250" y="1677988"/>
                        <a:ext cx="4889500" cy="400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9031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1408587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D3EE-6698-4602-B4C0-718F0146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Process – Sprint Retrospective</a:t>
            </a:r>
          </a:p>
        </p:txBody>
      </p:sp>
      <p:pic>
        <p:nvPicPr>
          <p:cNvPr id="1026" name="Picture 2" descr="https://upload.wikimedia.org/wikipedia/commons/d/df/Scrum_Framework.png">
            <a:extLst>
              <a:ext uri="{FF2B5EF4-FFF2-40B4-BE49-F238E27FC236}">
                <a16:creationId xmlns:a16="http://schemas.microsoft.com/office/drawing/2014/main" id="{94D187A3-9AAC-4908-B843-2E262C28D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47" y="1341064"/>
            <a:ext cx="8138182" cy="453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034F42-102F-445B-BE40-5AF1FC99349D}"/>
              </a:ext>
            </a:extLst>
          </p:cNvPr>
          <p:cNvSpPr/>
          <p:nvPr/>
        </p:nvSpPr>
        <p:spPr>
          <a:xfrm>
            <a:off x="3916346" y="6123543"/>
            <a:ext cx="474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 </a:t>
            </a:r>
            <a:r>
              <a:rPr lang="en-US" dirty="0" err="1">
                <a:hlinkClick r:id="rId4" tooltip="User:Dr ian mitchell (page does not exist)"/>
              </a:rPr>
              <a:t>Dr</a:t>
            </a:r>
            <a:r>
              <a:rPr lang="en-US" dirty="0">
                <a:hlinkClick r:id="rId4" tooltip="User:Dr ian mitchell (page does not exist)"/>
              </a:rPr>
              <a:t> </a:t>
            </a:r>
            <a:r>
              <a:rPr lang="en-US" dirty="0" err="1">
                <a:hlinkClick r:id="rId4" tooltip="User:Dr ian mitchell (page does not exist)"/>
              </a:rPr>
              <a:t>ian</a:t>
            </a:r>
            <a:r>
              <a:rPr lang="en-US" dirty="0">
                <a:hlinkClick r:id="rId4" tooltip="User:Dr ian mitchell (page does not exist)"/>
              </a:rPr>
              <a:t> </a:t>
            </a:r>
            <a:r>
              <a:rPr lang="en-US" dirty="0" err="1">
                <a:hlinkClick r:id="rId4" tooltip="User:Dr ian mitchell (page does not exist)"/>
              </a:rPr>
              <a:t>mitchell</a:t>
            </a:r>
            <a:r>
              <a:rPr lang="en-US" dirty="0"/>
              <a:t> - Own work, </a:t>
            </a:r>
            <a:r>
              <a:rPr lang="en-US" dirty="0">
                <a:hlinkClick r:id="rId5" tooltip="Creative Commons Attribution-Share Alike 4.0"/>
              </a:rPr>
              <a:t>CC BY-SA 4.0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Link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2028-AE62-4F61-8F14-297C0D4C1218}"/>
              </a:ext>
            </a:extLst>
          </p:cNvPr>
          <p:cNvSpPr/>
          <p:nvPr/>
        </p:nvSpPr>
        <p:spPr>
          <a:xfrm>
            <a:off x="8801502" y="4856524"/>
            <a:ext cx="1303578" cy="554229"/>
          </a:xfrm>
          <a:prstGeom prst="ellipse">
            <a:avLst/>
          </a:prstGeom>
          <a:solidFill>
            <a:schemeClr val="tx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6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Feedback?</a:t>
            </a:r>
          </a:p>
        </p:txBody>
      </p:sp>
    </p:spTree>
    <p:extLst>
      <p:ext uri="{BB962C8B-B14F-4D97-AF65-F5344CB8AC3E}">
        <p14:creationId xmlns:p14="http://schemas.microsoft.com/office/powerpoint/2010/main" val="4232531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FaceDraw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617785"/>
            <a:ext cx="4993552" cy="43984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In the sprint 3 FaceDraw assignment, you will need to:</a:t>
            </a:r>
          </a:p>
          <a:p>
            <a:r>
              <a:rPr lang="en-US" sz="2000" dirty="0"/>
              <a:t>Create a graphical Java application</a:t>
            </a:r>
          </a:p>
          <a:p>
            <a:r>
              <a:rPr lang="en-US" sz="2000" dirty="0"/>
              <a:t>Draw 3 to 10 random faces on a window</a:t>
            </a:r>
          </a:p>
          <a:p>
            <a:r>
              <a:rPr lang="en-US" sz="2000" dirty="0"/>
              <a:t>Make each face a random width and height</a:t>
            </a:r>
          </a:p>
          <a:p>
            <a:r>
              <a:rPr lang="en-US" sz="2000" dirty="0"/>
              <a:t>Give each face a random emotion</a:t>
            </a:r>
          </a:p>
          <a:p>
            <a:r>
              <a:rPr lang="en-US" sz="2000" dirty="0"/>
              <a:t>Make it all visually appealing</a:t>
            </a:r>
          </a:p>
          <a:p>
            <a:r>
              <a:rPr lang="en-US" sz="2000" dirty="0"/>
              <a:t>And more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It will be challenging!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B09D74-3489-4AC9-9903-3B4998415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047" y="1617785"/>
            <a:ext cx="4335193" cy="471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419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D3EE-6698-4602-B4C0-718F0146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Process &amp; Roles – Sprint Planning</a:t>
            </a:r>
          </a:p>
        </p:txBody>
      </p:sp>
      <p:pic>
        <p:nvPicPr>
          <p:cNvPr id="1026" name="Picture 2" descr="https://upload.wikimedia.org/wikipedia/commons/d/df/Scrum_Framework.png">
            <a:extLst>
              <a:ext uri="{FF2B5EF4-FFF2-40B4-BE49-F238E27FC236}">
                <a16:creationId xmlns:a16="http://schemas.microsoft.com/office/drawing/2014/main" id="{94D187A3-9AAC-4908-B843-2E262C28D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47" y="1341064"/>
            <a:ext cx="8138182" cy="453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034F42-102F-445B-BE40-5AF1FC99349D}"/>
              </a:ext>
            </a:extLst>
          </p:cNvPr>
          <p:cNvSpPr/>
          <p:nvPr/>
        </p:nvSpPr>
        <p:spPr>
          <a:xfrm>
            <a:off x="3916346" y="6123543"/>
            <a:ext cx="474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 </a:t>
            </a:r>
            <a:r>
              <a:rPr lang="en-US" dirty="0" err="1">
                <a:hlinkClick r:id="rId4" tooltip="User:Dr ian mitchell (page does not exist)"/>
              </a:rPr>
              <a:t>Dr</a:t>
            </a:r>
            <a:r>
              <a:rPr lang="en-US" dirty="0">
                <a:hlinkClick r:id="rId4" tooltip="User:Dr ian mitchell (page does not exist)"/>
              </a:rPr>
              <a:t> </a:t>
            </a:r>
            <a:r>
              <a:rPr lang="en-US" dirty="0" err="1">
                <a:hlinkClick r:id="rId4" tooltip="User:Dr ian mitchell (page does not exist)"/>
              </a:rPr>
              <a:t>ian</a:t>
            </a:r>
            <a:r>
              <a:rPr lang="en-US" dirty="0">
                <a:hlinkClick r:id="rId4" tooltip="User:Dr ian mitchell (page does not exist)"/>
              </a:rPr>
              <a:t> </a:t>
            </a:r>
            <a:r>
              <a:rPr lang="en-US" dirty="0" err="1">
                <a:hlinkClick r:id="rId4" tooltip="User:Dr ian mitchell (page does not exist)"/>
              </a:rPr>
              <a:t>mitchell</a:t>
            </a:r>
            <a:r>
              <a:rPr lang="en-US" dirty="0"/>
              <a:t> - Own work, </a:t>
            </a:r>
            <a:r>
              <a:rPr lang="en-US" dirty="0">
                <a:hlinkClick r:id="rId5" tooltip="Creative Commons Attribution-Share Alike 4.0"/>
              </a:rPr>
              <a:t>CC BY-SA 4.0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Link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2028-AE62-4F61-8F14-297C0D4C1218}"/>
              </a:ext>
            </a:extLst>
          </p:cNvPr>
          <p:cNvSpPr/>
          <p:nvPr/>
        </p:nvSpPr>
        <p:spPr>
          <a:xfrm>
            <a:off x="3492082" y="4266588"/>
            <a:ext cx="1303578" cy="554229"/>
          </a:xfrm>
          <a:prstGeom prst="ellipse">
            <a:avLst/>
          </a:prstGeom>
          <a:solidFill>
            <a:schemeClr val="tx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1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ALL Assignments &amp; Activity List Items are due this Sunday.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Prework assignments for next sprint will be communicated by Monday noon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69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Break &amp; End of First Recording</a:t>
            </a:r>
          </a:p>
        </p:txBody>
      </p:sp>
    </p:spTree>
    <p:extLst>
      <p:ext uri="{BB962C8B-B14F-4D97-AF65-F5344CB8AC3E}">
        <p14:creationId xmlns:p14="http://schemas.microsoft.com/office/powerpoint/2010/main" val="3589739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9"/>
            <a:ext cx="10718950" cy="3104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Group: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Review </a:t>
            </a:r>
            <a:r>
              <a:rPr lang="en-US" sz="2000" dirty="0" err="1"/>
              <a:t>FaceDrawLite</a:t>
            </a:r>
            <a:r>
              <a:rPr lang="en-US" sz="2000" dirty="0"/>
              <a:t> (aka </a:t>
            </a:r>
            <a:r>
              <a:rPr lang="en-US" sz="2000" dirty="0" err="1"/>
              <a:t>SadCyclopsFace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11432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 &amp; Recordings</a:t>
            </a:r>
          </a:p>
        </p:txBody>
      </p:sp>
    </p:spTree>
    <p:extLst>
      <p:ext uri="{BB962C8B-B14F-4D97-AF65-F5344CB8AC3E}">
        <p14:creationId xmlns:p14="http://schemas.microsoft.com/office/powerpoint/2010/main" val="2317935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6405-6F1F-4926-B387-B75245C2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15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Object-Oriented Programming</a:t>
            </a:r>
            <a:br>
              <a:rPr lang="en-US" dirty="0"/>
            </a:br>
            <a:r>
              <a:rPr lang="en-US" sz="1800" dirty="0"/>
              <a:t>Discussion, Lecture, &amp; Lab</a:t>
            </a:r>
            <a:br>
              <a:rPr lang="en-US" sz="1800" dirty="0"/>
            </a:br>
            <a:r>
              <a:rPr lang="en-US" sz="1800" dirty="0"/>
              <a:t>Eric Pogue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Agenda for Wednesday, January 29</a:t>
            </a:r>
            <a:r>
              <a:rPr lang="en-US" sz="2000" baseline="30000" dirty="0"/>
              <a:t>th</a:t>
            </a:r>
            <a:r>
              <a:rPr lang="en-US" sz="2000" dirty="0"/>
              <a:t>: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Friendly Conversation Topic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Announcements &amp; Prework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Demos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Sprint 2 Retrospective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Recall FaceDraw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Sprint 3 Planning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Assignment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Lab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Discussion &amp; Questions welcome at any time… please be present with no phones or email during our time together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55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337252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Agile Manifesto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Agile Team Commitments:</a:t>
            </a:r>
          </a:p>
          <a:p>
            <a:r>
              <a:rPr lang="en-US" sz="2000" dirty="0"/>
              <a:t>Everyone is a team member and is responsible for getting the work done (we don’t need titles and positions)</a:t>
            </a:r>
          </a:p>
          <a:p>
            <a:pPr marL="171450" indent="-171450"/>
            <a:r>
              <a:rPr lang="en-US" sz="2000" dirty="0"/>
              <a:t>We will actively and voluntarily play important roles on our team</a:t>
            </a:r>
          </a:p>
          <a:p>
            <a:pPr marL="171450" indent="-171450"/>
            <a:r>
              <a:rPr lang="en-US" sz="2000" dirty="0"/>
              <a:t>The rules (rituals) that we do have… we WILL follow</a:t>
            </a:r>
          </a:p>
          <a:p>
            <a:pPr marL="171450" indent="-171450"/>
            <a:r>
              <a:rPr lang="en-US" sz="2000" dirty="0"/>
              <a:t>We will create, demo, and release working software products</a:t>
            </a:r>
          </a:p>
          <a:p>
            <a:pPr marL="171450" indent="-171450"/>
            <a:r>
              <a:rPr lang="en-US" sz="2000" dirty="0"/>
              <a:t>We will utilize practical processes, tools, documentation, and planning</a:t>
            </a:r>
          </a:p>
          <a:p>
            <a:pPr marL="171450" indent="-171450"/>
            <a:r>
              <a:rPr lang="en-US" sz="2000" dirty="0"/>
              <a:t>When we make commitments, we will live up to those commitments… as a team (“No winners on a losing team, and no losers on a winning team”)</a:t>
            </a:r>
          </a:p>
          <a:p>
            <a:pPr marL="171450" indent="-171450"/>
            <a:r>
              <a:rPr lang="en-US" sz="2000" dirty="0"/>
              <a:t>We will be responsive and continuously improve (Retrospectives)</a:t>
            </a:r>
          </a:p>
          <a:p>
            <a:pPr marL="171450" indent="-171450"/>
            <a:r>
              <a:rPr lang="en-US" sz="2000" dirty="0"/>
              <a:t>We will be transparent with how WE work and share our information</a:t>
            </a:r>
          </a:p>
        </p:txBody>
      </p:sp>
    </p:spTree>
    <p:extLst>
      <p:ext uri="{BB962C8B-B14F-4D97-AF65-F5344CB8AC3E}">
        <p14:creationId xmlns:p14="http://schemas.microsoft.com/office/powerpoint/2010/main" val="1778971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 fontScale="90000"/>
          </a:bodyPr>
          <a:lstStyle/>
          <a:p>
            <a:r>
              <a:rPr lang="en-US" sz="4800" dirty="0"/>
              <a:t>Friendly Conversation Topic – </a:t>
            </a:r>
            <a:br>
              <a:rPr lang="en-US" sz="4800" dirty="0"/>
            </a:br>
            <a:r>
              <a:rPr lang="en-US" sz="4800" dirty="0"/>
              <a:t>Source Code Snippets in VS Code</a:t>
            </a:r>
          </a:p>
        </p:txBody>
      </p:sp>
    </p:spTree>
    <p:extLst>
      <p:ext uri="{BB962C8B-B14F-4D97-AF65-F5344CB8AC3E}">
        <p14:creationId xmlns:p14="http://schemas.microsoft.com/office/powerpoint/2010/main" val="2767015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6683" y="3025490"/>
            <a:ext cx="9198634" cy="807019"/>
          </a:xfrm>
        </p:spPr>
        <p:txBody>
          <a:bodyPr anchor="ctr">
            <a:normAutofit fontScale="90000"/>
          </a:bodyPr>
          <a:lstStyle/>
          <a:p>
            <a:r>
              <a:rPr lang="en-US" sz="4800" dirty="0"/>
              <a:t>One Space or Two Spaces After a Period?</a:t>
            </a:r>
          </a:p>
        </p:txBody>
      </p:sp>
    </p:spTree>
    <p:extLst>
      <p:ext uri="{BB962C8B-B14F-4D97-AF65-F5344CB8AC3E}">
        <p14:creationId xmlns:p14="http://schemas.microsoft.com/office/powerpoint/2010/main" val="4134963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Only One Space After a Period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0EA9A-219C-40FD-AE36-784EE1B7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90688"/>
            <a:ext cx="10515599" cy="5075871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Rule: Utilize one space after a period or similar punctuation </a:t>
            </a:r>
            <a:r>
              <a:rPr lang="en-US" sz="2000" dirty="0">
                <a:hlinkClick r:id="rId3"/>
              </a:rPr>
              <a:t>[link]</a:t>
            </a: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Proportional based fonts like Helvetica and Times were designed to have the most visually appealing amount of space after the period. </a:t>
            </a:r>
          </a:p>
        </p:txBody>
      </p:sp>
    </p:spTree>
    <p:extLst>
      <p:ext uri="{BB962C8B-B14F-4D97-AF65-F5344CB8AC3E}">
        <p14:creationId xmlns:p14="http://schemas.microsoft.com/office/powerpoint/2010/main" val="4015493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Bonus MacOS Topic </a:t>
            </a: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  <a:hlinkClick r:id="rId3"/>
              </a:rPr>
              <a:t>[link] 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43D81-F7BB-804E-B6FB-F84B22554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531" y="1749389"/>
            <a:ext cx="9710937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74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r>
              <a:rPr lang="en-US" sz="4400" dirty="0"/>
              <a:t>Discussion: Shapes Step 1</a:t>
            </a:r>
          </a:p>
        </p:txBody>
      </p:sp>
    </p:spTree>
    <p:extLst>
      <p:ext uri="{BB962C8B-B14F-4D97-AF65-F5344CB8AC3E}">
        <p14:creationId xmlns:p14="http://schemas.microsoft.com/office/powerpoint/2010/main" val="3521635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9"/>
            <a:ext cx="10718950" cy="3104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Scrum Team: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Fix </a:t>
            </a:r>
            <a:r>
              <a:rPr lang="en-US" sz="2000" dirty="0" err="1"/>
              <a:t>OvalDraw</a:t>
            </a:r>
            <a:r>
              <a:rPr lang="en-US" sz="2000" dirty="0"/>
              <a:t> Together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Select two team members that will each share one OOP Principle or Design Characteristic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Programming Together – By Request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Programming Assignment 2 and Shapes Tutorials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Team report out by Scrum Master at 2:46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ADDFD-9BE3-0244-AE69-52D2BB47696A}"/>
              </a:ext>
            </a:extLst>
          </p:cNvPr>
          <p:cNvSpPr/>
          <p:nvPr/>
        </p:nvSpPr>
        <p:spPr>
          <a:xfrm>
            <a:off x="838200" y="4649423"/>
            <a:ext cx="10515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Team Report Out Guidelines</a:t>
            </a:r>
          </a:p>
          <a:p>
            <a:r>
              <a:rPr lang="en-US" dirty="0"/>
              <a:t>Scrum Master will stand up, give your name, your team name, and briefly answer the following questions: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did you accomplish since the last meeting? And what will you be working on until the next meeting?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Is the team committed to completing assignments? All/Most/Some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is getting in your way or keeping you from completing the assignments?</a:t>
            </a:r>
          </a:p>
        </p:txBody>
      </p:sp>
    </p:spTree>
    <p:extLst>
      <p:ext uri="{BB962C8B-B14F-4D97-AF65-F5344CB8AC3E}">
        <p14:creationId xmlns:p14="http://schemas.microsoft.com/office/powerpoint/2010/main" val="4012593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9"/>
            <a:ext cx="10718950" cy="3104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Scrum Team: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Review SOLID Design Principles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Prepare and share your OOP Principle or Design Characteristic including acronym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Review HelloWorld Plus upon request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Sprint 2 Assignments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Team report out by Scrum Master at 2:46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ADDFD-9BE3-0244-AE69-52D2BB47696A}"/>
              </a:ext>
            </a:extLst>
          </p:cNvPr>
          <p:cNvSpPr/>
          <p:nvPr/>
        </p:nvSpPr>
        <p:spPr>
          <a:xfrm>
            <a:off x="838200" y="4649423"/>
            <a:ext cx="10515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Team Report Out Guidelines</a:t>
            </a:r>
          </a:p>
          <a:p>
            <a:r>
              <a:rPr lang="en-US" dirty="0"/>
              <a:t>Scrum Master will stand up, give your name, your team name, and briefly answer the following questions: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did you accomplish since the last meeting? And what will you be working on until the next meeting?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Is the team committed to completing assignments? All/Most/Some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is getting in your way or keeping you from completing the assignments?</a:t>
            </a:r>
          </a:p>
        </p:txBody>
      </p:sp>
    </p:spTree>
    <p:extLst>
      <p:ext uri="{BB962C8B-B14F-4D97-AF65-F5344CB8AC3E}">
        <p14:creationId xmlns:p14="http://schemas.microsoft.com/office/powerpoint/2010/main" val="3156520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Design </a:t>
            </a:r>
            <a:r>
              <a:rPr lang="en-US" u="sng" dirty="0"/>
              <a:t>Principles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416363" cy="1802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Software design principles represent a set of guidelines that allow us to create high quality object-oriented designs. The design principles are attributed to Robert Martin who gathered them in the book "Agile Software Development: Principles, Patterns, and Practices". </a:t>
            </a:r>
          </a:p>
          <a:p>
            <a:pPr marL="0" indent="0">
              <a:buNone/>
            </a:pPr>
            <a:r>
              <a:rPr lang="en-US" sz="2000" dirty="0"/>
              <a:t>According to Robert Martin there are 3 important characteristics of a bad design that should be avoided: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767" y="3149800"/>
            <a:ext cx="2466223" cy="3093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3450265"/>
            <a:ext cx="721419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u="sng" dirty="0"/>
              <a:t>Rigidity</a:t>
            </a:r>
            <a:r>
              <a:rPr lang="en-US" dirty="0"/>
              <a:t> – The system is hard to change, even to implement what seems like simple changes.</a:t>
            </a:r>
          </a:p>
          <a:p>
            <a:pPr marL="285750" indent="-285750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u="sng" dirty="0"/>
              <a:t>Fragility</a:t>
            </a:r>
            <a:r>
              <a:rPr lang="en-US" dirty="0"/>
              <a:t> – The system tends to break in many places when a single change is made. And fixing the problems tend to lead to more creates more issues.</a:t>
            </a:r>
          </a:p>
          <a:p>
            <a:pPr marL="285750" indent="-285750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u="sng" dirty="0"/>
              <a:t>Immobility</a:t>
            </a:r>
            <a:r>
              <a:rPr lang="en-US" dirty="0"/>
              <a:t> – The system is hard to reuse in another application because it cannot be disentangled from the current application.</a:t>
            </a:r>
          </a:p>
          <a:p>
            <a:pPr marL="285750" indent="-285750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dirty="0"/>
              <a:t>Plus Viscosity, Needless Complexity, Needless Repetition, and Opacity.</a:t>
            </a:r>
          </a:p>
        </p:txBody>
      </p:sp>
    </p:spTree>
    <p:extLst>
      <p:ext uri="{BB962C8B-B14F-4D97-AF65-F5344CB8AC3E}">
        <p14:creationId xmlns:p14="http://schemas.microsoft.com/office/powerpoint/2010/main" val="886568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pPr>
              <a:spcBef>
                <a:spcPts val="600"/>
              </a:spcBef>
            </a:pPr>
            <a:r>
              <a:rPr lang="en-US" sz="4400" dirty="0"/>
              <a:t>Teamwork and Self-Improvement</a:t>
            </a:r>
          </a:p>
        </p:txBody>
      </p:sp>
    </p:spTree>
    <p:extLst>
      <p:ext uri="{BB962C8B-B14F-4D97-AF65-F5344CB8AC3E}">
        <p14:creationId xmlns:p14="http://schemas.microsoft.com/office/powerpoint/2010/main" val="664792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Who is the Author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20A407-2A90-4824-99A1-626E5F71B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00" y="1811676"/>
            <a:ext cx="10661348" cy="322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81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Answer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52A364-C613-4955-8075-26C843965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79334"/>
            <a:ext cx="10902197" cy="17969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18B21F-E9BA-4272-BB80-188CB7775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98" y="1955035"/>
            <a:ext cx="10591502" cy="98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13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r>
              <a:rPr lang="en-US" sz="4400" dirty="0"/>
              <a:t>Suggested Reading: Dale Carnegie </a:t>
            </a:r>
          </a:p>
        </p:txBody>
      </p:sp>
    </p:spTree>
    <p:extLst>
      <p:ext uri="{BB962C8B-B14F-4D97-AF65-F5344CB8AC3E}">
        <p14:creationId xmlns:p14="http://schemas.microsoft.com/office/powerpoint/2010/main" val="3366043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CD5AE0-6864-F242-B04F-C97F8218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84" y="240323"/>
            <a:ext cx="4511800" cy="6377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5B2F9-1E01-184A-AAEA-0B1F0C806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334" y="1008094"/>
            <a:ext cx="3131038" cy="48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26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 &amp; Prework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BA35-019B-EB41-AFEF-50CE750C2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625" y="1498930"/>
            <a:ext cx="8794750" cy="462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38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d/df/Scrum_Framework.png">
            <a:extLst>
              <a:ext uri="{FF2B5EF4-FFF2-40B4-BE49-F238E27FC236}">
                <a16:creationId xmlns:a16="http://schemas.microsoft.com/office/drawing/2014/main" id="{94D187A3-9AAC-4908-B843-2E262C28D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47" y="1374932"/>
            <a:ext cx="8138182" cy="453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034F42-102F-445B-BE40-5AF1FC99349D}"/>
              </a:ext>
            </a:extLst>
          </p:cNvPr>
          <p:cNvSpPr/>
          <p:nvPr/>
        </p:nvSpPr>
        <p:spPr>
          <a:xfrm>
            <a:off x="3916346" y="6123543"/>
            <a:ext cx="474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 </a:t>
            </a:r>
            <a:r>
              <a:rPr lang="en-US" dirty="0" err="1">
                <a:hlinkClick r:id="rId4" tooltip="User:Dr ian mitchell (page does not exist)"/>
              </a:rPr>
              <a:t>Dr</a:t>
            </a:r>
            <a:r>
              <a:rPr lang="en-US" dirty="0">
                <a:hlinkClick r:id="rId4" tooltip="User:Dr ian mitchell (page does not exist)"/>
              </a:rPr>
              <a:t> </a:t>
            </a:r>
            <a:r>
              <a:rPr lang="en-US" dirty="0" err="1">
                <a:hlinkClick r:id="rId4" tooltip="User:Dr ian mitchell (page does not exist)"/>
              </a:rPr>
              <a:t>ian</a:t>
            </a:r>
            <a:r>
              <a:rPr lang="en-US" dirty="0">
                <a:hlinkClick r:id="rId4" tooltip="User:Dr ian mitchell (page does not exist)"/>
              </a:rPr>
              <a:t> </a:t>
            </a:r>
            <a:r>
              <a:rPr lang="en-US" dirty="0" err="1">
                <a:hlinkClick r:id="rId4" tooltip="User:Dr ian mitchell (page does not exist)"/>
              </a:rPr>
              <a:t>mitchell</a:t>
            </a:r>
            <a:r>
              <a:rPr lang="en-US" dirty="0"/>
              <a:t> - Own work, </a:t>
            </a:r>
            <a:r>
              <a:rPr lang="en-US" dirty="0">
                <a:hlinkClick r:id="rId5" tooltip="Creative Commons Attribution-Share Alike 4.0"/>
              </a:rPr>
              <a:t>CC BY-SA 4.0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Link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2028-AE62-4F61-8F14-297C0D4C1218}"/>
              </a:ext>
            </a:extLst>
          </p:cNvPr>
          <p:cNvSpPr/>
          <p:nvPr/>
        </p:nvSpPr>
        <p:spPr>
          <a:xfrm>
            <a:off x="8218695" y="3962400"/>
            <a:ext cx="1561698" cy="660400"/>
          </a:xfrm>
          <a:prstGeom prst="ellipse">
            <a:avLst/>
          </a:prstGeom>
          <a:solidFill>
            <a:schemeClr val="tx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3FD3EE-6698-4602-B4C0-718F0146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Demo - Potentially Shippable Product 	</a:t>
            </a:r>
          </a:p>
        </p:txBody>
      </p:sp>
    </p:spTree>
    <p:extLst>
      <p:ext uri="{BB962C8B-B14F-4D97-AF65-F5344CB8AC3E}">
        <p14:creationId xmlns:p14="http://schemas.microsoft.com/office/powerpoint/2010/main" val="55204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1129</Words>
  <Application>Microsoft Macintosh PowerPoint</Application>
  <PresentationFormat>Widescreen</PresentationFormat>
  <Paragraphs>158</Paragraphs>
  <Slides>29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Wingdings</vt:lpstr>
      <vt:lpstr>Office Theme</vt:lpstr>
      <vt:lpstr>Worksheet</vt:lpstr>
      <vt:lpstr>Discussion &amp; Lecture Session Sound &amp; Recording Check</vt:lpstr>
      <vt:lpstr>Object-Oriented Programming Discussion, Lecture, &amp; Lab Eric Pogue</vt:lpstr>
      <vt:lpstr>Teamwork and Self-Improvement</vt:lpstr>
      <vt:lpstr>Who is the Author</vt:lpstr>
      <vt:lpstr>Answer</vt:lpstr>
      <vt:lpstr>Suggested Reading: Dale Carnegie </vt:lpstr>
      <vt:lpstr>PowerPoint Presentation</vt:lpstr>
      <vt:lpstr>Announcements &amp; Prework</vt:lpstr>
      <vt:lpstr>Scrum Demo - Potentially Shippable Product  </vt:lpstr>
      <vt:lpstr>Demos</vt:lpstr>
      <vt:lpstr>Demos</vt:lpstr>
      <vt:lpstr>Scrum Process – Sprint Retrospective</vt:lpstr>
      <vt:lpstr>Feedback?</vt:lpstr>
      <vt:lpstr>Recall FaceDraw</vt:lpstr>
      <vt:lpstr>Scrum Process &amp; Roles – Sprint Planning</vt:lpstr>
      <vt:lpstr>Assignment</vt:lpstr>
      <vt:lpstr>Break &amp; End of First Recording</vt:lpstr>
      <vt:lpstr>Lab</vt:lpstr>
      <vt:lpstr>End of Session &amp; Recordings</vt:lpstr>
      <vt:lpstr>Backup Slides</vt:lpstr>
      <vt:lpstr>Agile Manifesto</vt:lpstr>
      <vt:lpstr>Friendly Conversation Topic –  Source Code Snippets in VS Code</vt:lpstr>
      <vt:lpstr>One Space or Two Spaces After a Period?</vt:lpstr>
      <vt:lpstr>Only One Space After a Period</vt:lpstr>
      <vt:lpstr>Bonus MacOS Topic [link] </vt:lpstr>
      <vt:lpstr>Discussion: Shapes Step 1</vt:lpstr>
      <vt:lpstr>Lab</vt:lpstr>
      <vt:lpstr>Lab</vt:lpstr>
      <vt:lpstr>Agile Design Principles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 Discussion, Lecture, &amp; Lab Eric Pogue</dc:title>
  <dc:creator>Eric Pogue</dc:creator>
  <cp:lastModifiedBy>Pogue, Eric</cp:lastModifiedBy>
  <cp:revision>60</cp:revision>
  <dcterms:created xsi:type="dcterms:W3CDTF">2019-01-14T15:53:15Z</dcterms:created>
  <dcterms:modified xsi:type="dcterms:W3CDTF">2020-01-29T14:41:57Z</dcterms:modified>
</cp:coreProperties>
</file>